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8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9"/>
    <p:restoredTop sz="92963"/>
  </p:normalViewPr>
  <p:slideViewPr>
    <p:cSldViewPr snapToGrid="0" snapToObjects="1">
      <p:cViewPr>
        <p:scale>
          <a:sx n="85" d="100"/>
          <a:sy n="85" d="100"/>
        </p:scale>
        <p:origin x="11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9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0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6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5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9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9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8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9F1FF-1959-EF45-AFB1-078D8F756C44}" type="datetimeFigureOut">
              <a:rPr lang="en-US" smtClean="0"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2FD88-B534-B147-BA85-FA5005F26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Opiates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15886"/>
            <a:ext cx="8229600" cy="4210277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Essential idea: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4400" dirty="0" smtClean="0"/>
              <a:t>Potent </a:t>
            </a:r>
            <a:r>
              <a:rPr lang="en-US" sz="4400" dirty="0"/>
              <a:t>medical drugs prepared by chemical modification of natural products can be addictive and become substances of abuse.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79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56" y="698362"/>
            <a:ext cx="8720666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Advantages of using morphine and its derivatives as analgesics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6890"/>
            <a:ext cx="8229600" cy="4320665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Strong analgesics and therefore can relieve extreme pain</a:t>
            </a:r>
          </a:p>
          <a:p>
            <a:pPr lvl="0"/>
            <a:r>
              <a:rPr lang="en-US" dirty="0"/>
              <a:t>Fast acting as can be administered intravenously</a:t>
            </a:r>
          </a:p>
          <a:p>
            <a:pPr lvl="0"/>
            <a:r>
              <a:rPr lang="en-US" dirty="0" smtClean="0"/>
              <a:t>Relieves </a:t>
            </a:r>
            <a:r>
              <a:rPr lang="en-US" dirty="0"/>
              <a:t>anxiety</a:t>
            </a:r>
          </a:p>
          <a:p>
            <a:pPr lvl="0"/>
            <a:r>
              <a:rPr lang="en-US" dirty="0"/>
              <a:t>Induces relaxation/feeling of well-being.  </a:t>
            </a:r>
          </a:p>
          <a:p>
            <a:r>
              <a:rPr lang="en-US" dirty="0"/>
              <a:t>High bioavailability.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831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778" y="274638"/>
            <a:ext cx="8692444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Disadvantages of using morphine and its derivatives as analgesics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78" y="1798145"/>
            <a:ext cx="8692444" cy="491913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Addictive/habit-forming or physical dependence which leads to withdrawal </a:t>
            </a:r>
            <a:r>
              <a:rPr lang="en-US" dirty="0" smtClean="0"/>
              <a:t>symptoms. </a:t>
            </a:r>
            <a:endParaRPr lang="en-US" dirty="0"/>
          </a:p>
          <a:p>
            <a:pPr lvl="0"/>
            <a:r>
              <a:rPr lang="en-US" dirty="0"/>
              <a:t>As heroin is often taken by injections many addicts get infections such as HIV and hepatitis as a result of sharing needles.</a:t>
            </a:r>
          </a:p>
          <a:p>
            <a:pPr lvl="0"/>
            <a:r>
              <a:rPr lang="en-US" dirty="0"/>
              <a:t>Tolerance can become an issue with this type of drug as more of the drug needs to be taken to achieve the same effect; in order to achieve the desired effect heroin users may take doses which exceed the lethal </a:t>
            </a:r>
            <a:r>
              <a:rPr lang="en-US" dirty="0" smtClean="0"/>
              <a:t>dose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618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9353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More disadvantages: side </a:t>
            </a:r>
            <a:r>
              <a:rPr lang="en-US" sz="4000" dirty="0" smtClean="0">
                <a:solidFill>
                  <a:srgbClr val="FF0000"/>
                </a:solidFill>
              </a:rPr>
              <a:t>effects and </a:t>
            </a:r>
            <a:r>
              <a:rPr lang="en-US" sz="4000" dirty="0" smtClean="0">
                <a:solidFill>
                  <a:srgbClr val="FF0000"/>
                </a:solidFill>
              </a:rPr>
              <a:t>addiction of using morphine and its derivatives</a:t>
            </a:r>
            <a:endParaRPr lang="en-US" sz="40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820405"/>
              </p:ext>
            </p:extLst>
          </p:nvPr>
        </p:nvGraphicFramePr>
        <p:xfrm>
          <a:off x="457200" y="2486471"/>
          <a:ext cx="8229600" cy="3169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252133"/>
                <a:gridCol w="59774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Side-effects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Constipation, loss of sex drive, poor appetite, induce sleep, addictive, constriction of pupil in the eye, depression, kidney and liver disorder, …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endParaRPr 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Addiction</a:t>
                      </a:r>
                      <a:r>
                        <a:rPr lang="en-US" sz="2800" b="0" baseline="0" dirty="0" smtClean="0"/>
                        <a:t> – withdrawal symptoms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Perspiration, </a:t>
                      </a:r>
                      <a:r>
                        <a:rPr lang="en-US" sz="2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diarhoea</a:t>
                      </a:r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cramps, acute feelings of distress, fever.</a:t>
                      </a:r>
                      <a:r>
                        <a:rPr lang="en-US" sz="2800" b="0" dirty="0" smtClean="0">
                          <a:effectLst/>
                        </a:rPr>
                        <a:t> </a:t>
                      </a:r>
                      <a:endParaRPr 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048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Increased potency of heroin 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Diamorphine</a:t>
            </a:r>
            <a:r>
              <a:rPr lang="en-US" dirty="0"/>
              <a:t> has greater potency </a:t>
            </a:r>
            <a:r>
              <a:rPr lang="en-US" dirty="0" smtClean="0"/>
              <a:t>(reaches brain faster and in higher concentration) as </a:t>
            </a:r>
            <a:r>
              <a:rPr lang="en-US" dirty="0"/>
              <a:t>a painkiller than morphine and also gives a greater feeling of euphoria. This is because </a:t>
            </a:r>
            <a:r>
              <a:rPr lang="en-US" dirty="0" err="1"/>
              <a:t>diamorphine</a:t>
            </a:r>
            <a:r>
              <a:rPr lang="en-US" dirty="0"/>
              <a:t> is less polar than morphine as it does not have two polar hydroxyl group anymore as they have been replaced by two less polar ester groups. </a:t>
            </a:r>
          </a:p>
          <a:p>
            <a:r>
              <a:rPr lang="en-US" dirty="0"/>
              <a:t>As a result </a:t>
            </a:r>
            <a:r>
              <a:rPr lang="en-US" dirty="0" err="1"/>
              <a:t>diamorphine</a:t>
            </a:r>
            <a:r>
              <a:rPr lang="en-US" dirty="0"/>
              <a:t> (heroin) cannot form any hydrogen bonds and is therefore less soluble in polar substances such as water but more soluble in non-polar fatty tissue which makes up the central nervous system. As a result </a:t>
            </a:r>
            <a:r>
              <a:rPr lang="en-US" dirty="0" err="1"/>
              <a:t>diamorphine</a:t>
            </a:r>
            <a:r>
              <a:rPr lang="en-US" dirty="0"/>
              <a:t> can cross the blood-brain barrier faster/more easily than morphine. </a:t>
            </a:r>
          </a:p>
          <a:p>
            <a:r>
              <a:rPr lang="en-US" dirty="0"/>
              <a:t>Lower polarity in diamorphine makes it more soluble in fatty tissue and ensure a more rapid </a:t>
            </a:r>
            <a:r>
              <a:rPr lang="en-US" dirty="0" smtClean="0"/>
              <a:t>uptake into the brain.</a:t>
            </a:r>
            <a:endParaRPr lang="en-US" dirty="0"/>
          </a:p>
          <a:p>
            <a:r>
              <a:rPr lang="en-US" dirty="0"/>
              <a:t>Increased polarity makes a medicine more soluble in water and less so in fatty tissue.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46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Action of opiates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56" y="1719942"/>
            <a:ext cx="8692444" cy="48276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Opiates, such as morphine, </a:t>
            </a:r>
            <a:r>
              <a:rPr lang="en-US" dirty="0" err="1"/>
              <a:t>diamorphine</a:t>
            </a:r>
            <a:r>
              <a:rPr lang="en-US" dirty="0"/>
              <a:t> (heroin) and codeine, are natural strong analgesics as they reduce </a:t>
            </a:r>
            <a:r>
              <a:rPr lang="en-US" b="1" dirty="0"/>
              <a:t>severe</a:t>
            </a:r>
            <a:r>
              <a:rPr lang="en-US" dirty="0"/>
              <a:t> pain by temporarily bonding to receptor sites </a:t>
            </a:r>
            <a:r>
              <a:rPr lang="en-US" dirty="0" smtClean="0"/>
              <a:t>in </a:t>
            </a:r>
            <a:r>
              <a:rPr lang="en-US" dirty="0"/>
              <a:t>the brain or other parts of the central nervous system, CNS, such as the spinal cord.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prevents the brain and the CSN receiving any pain impulses </a:t>
            </a:r>
            <a:r>
              <a:rPr lang="en-US" dirty="0" smtClean="0"/>
              <a:t>(prevent perception) and </a:t>
            </a:r>
            <a:r>
              <a:rPr lang="en-US" dirty="0"/>
              <a:t>therefore prevents the transmission of pain impulses but without depressing the CNS.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4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Action of opiates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7029"/>
            <a:ext cx="8229600" cy="4319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To be able to bond with the opioid receptors the opiates need to cross the blood-brain barrier and how well they do this depends on their solubility in water (blood) and lipids (brain) and on their chemical structure.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99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56" y="274638"/>
            <a:ext cx="86924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Structures of morphine, </a:t>
            </a:r>
            <a:r>
              <a:rPr lang="en-US" dirty="0" err="1" smtClean="0">
                <a:solidFill>
                  <a:srgbClr val="FF0000"/>
                </a:solidFill>
              </a:rPr>
              <a:t>diamorphine</a:t>
            </a:r>
            <a:r>
              <a:rPr lang="en-US" dirty="0" smtClean="0">
                <a:solidFill>
                  <a:srgbClr val="FF0000"/>
                </a:solidFill>
              </a:rPr>
              <a:t>, codeine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274158"/>
              </p:ext>
            </p:extLst>
          </p:nvPr>
        </p:nvGraphicFramePr>
        <p:xfrm>
          <a:off x="457200" y="1853636"/>
          <a:ext cx="8229600" cy="4267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  <a:gridCol w="2743200"/>
                <a:gridCol w="2743200"/>
              </a:tblGrid>
              <a:tr h="6533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morphine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  <a:latin typeface="Arial"/>
                          <a:ea typeface="Times New Roman"/>
                          <a:cs typeface="Helvetica"/>
                        </a:rPr>
                        <a:t>diamorphine/heroin</a:t>
                      </a:r>
                      <a:endParaRPr lang="en-US" sz="28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  <a:latin typeface="Arial"/>
                          <a:ea typeface="Times New Roman"/>
                          <a:cs typeface="Helvetica"/>
                        </a:rPr>
                        <a:t>codeine</a:t>
                      </a:r>
                      <a:endParaRPr lang="en-US" sz="280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2939934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err="1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arene</a:t>
                      </a: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tertiary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amine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alkenyl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ether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hydroxyl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(2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err="1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arene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u="sng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tertiary</a:t>
                      </a:r>
                      <a:r>
                        <a:rPr lang="en-US" sz="28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 </a:t>
                      </a: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amine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alkenyl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ether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ester </a:t>
                      </a:r>
                      <a:r>
                        <a:rPr lang="en-US" sz="28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(2)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err="1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arene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u="sng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tertiary</a:t>
                      </a: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 amine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alkenyl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ether (2)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800" dirty="0" smtClean="0">
                          <a:effectLst/>
                          <a:latin typeface="Arial"/>
                          <a:ea typeface="Times New Roman"/>
                          <a:cs typeface="Helvetica"/>
                        </a:rPr>
                        <a:t>hydroxyl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Arial"/>
                          <a:ea typeface="Times New Roman"/>
                          <a:cs typeface="Helvetica"/>
                        </a:rPr>
                        <a:t> 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753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Morphine, heroin and codeine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2456" r="-42456"/>
          <a:stretch>
            <a:fillRect/>
          </a:stretch>
        </p:blipFill>
        <p:spPr>
          <a:xfrm>
            <a:off x="-1047750" y="1746251"/>
            <a:ext cx="6064250" cy="38735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609" y="1158876"/>
            <a:ext cx="4640391" cy="3667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078" y="4706924"/>
            <a:ext cx="2688844" cy="21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93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965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Synthesis of opiates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943" y="944081"/>
            <a:ext cx="8521857" cy="5406684"/>
          </a:xfrm>
        </p:spPr>
        <p:txBody>
          <a:bodyPr>
            <a:normAutofit/>
          </a:bodyPr>
          <a:lstStyle/>
          <a:p>
            <a:r>
              <a:rPr lang="en-US" dirty="0"/>
              <a:t>Opiates compounds are derived from opium which is an extract obtained from the seeds of a poppy plant. </a:t>
            </a:r>
            <a:endParaRPr lang="en-US" dirty="0" smtClean="0"/>
          </a:p>
          <a:p>
            <a:r>
              <a:rPr lang="en-US" dirty="0" smtClean="0"/>
              <a:t>Morphine is </a:t>
            </a:r>
            <a:r>
              <a:rPr lang="en-US" dirty="0"/>
              <a:t>the main drug extracted from </a:t>
            </a:r>
            <a:r>
              <a:rPr lang="en-US" dirty="0" smtClean="0"/>
              <a:t>opium.</a:t>
            </a:r>
          </a:p>
          <a:p>
            <a:r>
              <a:rPr lang="en-US" dirty="0"/>
              <a:t>C</a:t>
            </a:r>
            <a:r>
              <a:rPr lang="en-US" dirty="0" smtClean="0"/>
              <a:t>odeine </a:t>
            </a:r>
            <a:r>
              <a:rPr lang="en-US" dirty="0"/>
              <a:t>and </a:t>
            </a:r>
            <a:r>
              <a:rPr lang="en-US" dirty="0" err="1" smtClean="0"/>
              <a:t>diamorphine</a:t>
            </a:r>
            <a:r>
              <a:rPr lang="en-US" dirty="0" smtClean="0"/>
              <a:t> </a:t>
            </a:r>
            <a:r>
              <a:rPr lang="en-US" dirty="0"/>
              <a:t>are </a:t>
            </a:r>
            <a:r>
              <a:rPr lang="en-US" dirty="0" smtClean="0"/>
              <a:t>derived </a:t>
            </a:r>
            <a:r>
              <a:rPr lang="en-US" dirty="0"/>
              <a:t>from morphine and are </a:t>
            </a:r>
            <a:r>
              <a:rPr lang="en-US" dirty="0" smtClean="0"/>
              <a:t>called </a:t>
            </a:r>
            <a:r>
              <a:rPr lang="en-US" dirty="0"/>
              <a:t>semi-synthetic </a:t>
            </a:r>
            <a:r>
              <a:rPr lang="en-US" dirty="0" smtClean="0"/>
              <a:t>opiates.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114" y="4616346"/>
            <a:ext cx="2971886" cy="2228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889" y="4749761"/>
            <a:ext cx="1346200" cy="2095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4749761"/>
            <a:ext cx="2396305" cy="210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9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Synthesis of heroin: esterification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414" y="1600200"/>
            <a:ext cx="8699030" cy="4947356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Diamorphine’s</a:t>
            </a:r>
            <a:r>
              <a:rPr lang="en-US" dirty="0" smtClean="0"/>
              <a:t> </a:t>
            </a:r>
            <a:r>
              <a:rPr lang="en-US" dirty="0"/>
              <a:t>structure is only slightly different from morphine.  </a:t>
            </a:r>
            <a:endParaRPr lang="en-US" dirty="0" smtClean="0"/>
          </a:p>
          <a:p>
            <a:r>
              <a:rPr lang="en-US" dirty="0" smtClean="0"/>
              <a:t>Both </a:t>
            </a:r>
            <a:r>
              <a:rPr lang="en-US" dirty="0"/>
              <a:t>the hydroxyl groups in the morphine molecule have been converted into ester groups. 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is achieved by reacting the morphine with </a:t>
            </a:r>
            <a:r>
              <a:rPr lang="en-US" dirty="0" err="1"/>
              <a:t>ethanoic</a:t>
            </a:r>
            <a:r>
              <a:rPr lang="en-US" dirty="0"/>
              <a:t> </a:t>
            </a:r>
            <a:r>
              <a:rPr lang="en-US" dirty="0" smtClean="0"/>
              <a:t>acid (2 molecules); </a:t>
            </a:r>
            <a:r>
              <a:rPr lang="en-US" dirty="0"/>
              <a:t>as a result an esterification occurs during which also water is produced. </a:t>
            </a:r>
            <a:endParaRPr lang="en-US" dirty="0" smtClean="0"/>
          </a:p>
          <a:p>
            <a:r>
              <a:rPr lang="en-US" dirty="0" smtClean="0"/>
              <a:t>The esterification </a:t>
            </a:r>
            <a:r>
              <a:rPr lang="en-US" dirty="0"/>
              <a:t>makes diamorphine </a:t>
            </a:r>
            <a:r>
              <a:rPr lang="en-US" dirty="0" smtClean="0"/>
              <a:t>less polar and therefore more </a:t>
            </a:r>
            <a:r>
              <a:rPr lang="en-US" dirty="0"/>
              <a:t>soluble in lipids and therefore more potent as a pain killer but also more addictive.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99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Synthesis of codeine: methylation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748522"/>
            <a:ext cx="8432800" cy="4948647"/>
          </a:xfrm>
        </p:spPr>
        <p:txBody>
          <a:bodyPr/>
          <a:lstStyle/>
          <a:p>
            <a:r>
              <a:rPr lang="en-US" dirty="0"/>
              <a:t>In the synthesis of codeine from morphine one of the hydroxyl groups on the morphine is converted into a methyl ether group through a process called methylation. </a:t>
            </a:r>
            <a:endParaRPr lang="en-US" dirty="0" smtClean="0"/>
          </a:p>
          <a:p>
            <a:r>
              <a:rPr lang="en-US" dirty="0" smtClean="0"/>
              <a:t>This methylation makes </a:t>
            </a:r>
            <a:r>
              <a:rPr lang="en-US" dirty="0"/>
              <a:t>codeine less polar but more lipid soluble although it results in less binding with the opioid receptors – weaker analgesic.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3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54" y="212607"/>
            <a:ext cx="4354482" cy="5394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pic>
        <p:nvPicPr>
          <p:cNvPr id="4" name="Content Placeholder 3" descr="Screen Shot 2016-03-01 at 9.49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9" r="-14879"/>
          <a:stretch>
            <a:fillRect/>
          </a:stretch>
        </p:blipFill>
        <p:spPr>
          <a:xfrm>
            <a:off x="-1237070" y="752033"/>
            <a:ext cx="10498019" cy="6181685"/>
          </a:xfrm>
        </p:spPr>
      </p:pic>
    </p:spTree>
    <p:extLst>
      <p:ext uri="{BB962C8B-B14F-4D97-AF65-F5344CB8AC3E}">
        <p14:creationId xmlns:p14="http://schemas.microsoft.com/office/powerpoint/2010/main" val="520759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2271</TotalTime>
  <Words>704</Words>
  <Application>Microsoft Macintosh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Helvetica</vt:lpstr>
      <vt:lpstr>Symbol</vt:lpstr>
      <vt:lpstr>Times New Roman</vt:lpstr>
      <vt:lpstr>Office Theme</vt:lpstr>
      <vt:lpstr>Opiates</vt:lpstr>
      <vt:lpstr>Action of opiates</vt:lpstr>
      <vt:lpstr>Action of opiates</vt:lpstr>
      <vt:lpstr>Structures of morphine, diamorphine, codeine</vt:lpstr>
      <vt:lpstr>Morphine, heroin and codeine</vt:lpstr>
      <vt:lpstr>Synthesis of opiates</vt:lpstr>
      <vt:lpstr>Synthesis of heroin: esterification</vt:lpstr>
      <vt:lpstr>Synthesis of codeine: methylation</vt:lpstr>
      <vt:lpstr>Summary </vt:lpstr>
      <vt:lpstr>Advantages of using morphine and its derivatives as analgesics</vt:lpstr>
      <vt:lpstr>Disadvantages of using morphine and its derivatives as analgesics </vt:lpstr>
      <vt:lpstr>More disadvantages: side effects and addiction of using morphine and its derivatives</vt:lpstr>
      <vt:lpstr>Increased potency of heroin </vt:lpstr>
    </vt:vector>
  </TitlesOfParts>
  <Company>DCS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Opiates</dc:title>
  <dc:creator>Nico Van De Casteele</dc:creator>
  <cp:lastModifiedBy>Nico Van De Casteele</cp:lastModifiedBy>
  <cp:revision>22</cp:revision>
  <dcterms:created xsi:type="dcterms:W3CDTF">2016-02-03T12:13:04Z</dcterms:created>
  <dcterms:modified xsi:type="dcterms:W3CDTF">2017-03-23T13:22:00Z</dcterms:modified>
</cp:coreProperties>
</file>